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 id="265" r:id="rId12"/>
  </p:sldIdLst>
  <p:sldSz cx="18288000" cy="10287000"/>
  <p:notesSz cx="6858000" cy="9144000"/>
  <p:embeddedFontLst>
    <p:embeddedFont>
      <p:font typeface="Fahkwang" panose="00000500000000000000" pitchFamily="2" charset="-34"/>
      <p:regular r:id="rId13"/>
      <p:bold r:id="rId14"/>
      <p:italic r:id="rId15"/>
      <p:boldItalic r:id="rId16"/>
    </p:embeddedFont>
    <p:embeddedFont>
      <p:font typeface="Fahkwang Bold" panose="00000800000000000000" charset="-34"/>
      <p:regular r:id="rId17"/>
    </p:embeddedFont>
    <p:embeddedFont>
      <p:font typeface="Fahkwang Extra-Light" panose="020B0604020202020204" charset="-34"/>
      <p:regular r:id="rId18"/>
    </p:embeddedFont>
    <p:embeddedFont>
      <p:font typeface="Maharlika"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68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7851"/>
            </a:stretch>
          </a:blipFill>
        </p:spPr>
      </p:sp>
      <p:sp>
        <p:nvSpPr>
          <p:cNvPr id="3" name="Freeform 3"/>
          <p:cNvSpPr/>
          <p:nvPr/>
        </p:nvSpPr>
        <p:spPr>
          <a:xfrm rot="6097212">
            <a:off x="3544497" y="4715601"/>
            <a:ext cx="17350689" cy="17525948"/>
          </a:xfrm>
          <a:custGeom>
            <a:avLst/>
            <a:gdLst/>
            <a:ahLst/>
            <a:cxnLst/>
            <a:rect l="l" t="t" r="r" b="b"/>
            <a:pathLst>
              <a:path w="17350689" h="17525948">
                <a:moveTo>
                  <a:pt x="0" y="0"/>
                </a:moveTo>
                <a:lnTo>
                  <a:pt x="17350689" y="0"/>
                </a:lnTo>
                <a:lnTo>
                  <a:pt x="17350689" y="17525948"/>
                </a:lnTo>
                <a:lnTo>
                  <a:pt x="0" y="17525948"/>
                </a:lnTo>
                <a:lnTo>
                  <a:pt x="0" y="0"/>
                </a:lnTo>
                <a:close/>
              </a:path>
            </a:pathLst>
          </a:custGeom>
          <a:blipFill>
            <a:blip r:embed="rId3"/>
            <a:stretch>
              <a:fillRect/>
            </a:stretch>
          </a:blipFill>
        </p:spPr>
      </p:sp>
      <p:sp>
        <p:nvSpPr>
          <p:cNvPr id="4" name="TextBox 4"/>
          <p:cNvSpPr txBox="1"/>
          <p:nvPr/>
        </p:nvSpPr>
        <p:spPr>
          <a:xfrm>
            <a:off x="1028700" y="2271431"/>
            <a:ext cx="16230600" cy="3911600"/>
          </a:xfrm>
          <a:prstGeom prst="rect">
            <a:avLst/>
          </a:prstGeom>
        </p:spPr>
        <p:txBody>
          <a:bodyPr lIns="0" tIns="0" rIns="0" bIns="0" rtlCol="0" anchor="t">
            <a:spAutoFit/>
          </a:bodyPr>
          <a:lstStyle/>
          <a:p>
            <a:pPr algn="ctr">
              <a:lnSpc>
                <a:spcPts val="14499"/>
              </a:lnSpc>
            </a:pPr>
            <a:r>
              <a:rPr lang="en-US" sz="14499">
                <a:solidFill>
                  <a:srgbClr val="FFFFFF"/>
                </a:solidFill>
                <a:latin typeface="Maharlika"/>
              </a:rPr>
              <a:t>Smart Irrigation System</a:t>
            </a:r>
          </a:p>
        </p:txBody>
      </p:sp>
      <p:sp>
        <p:nvSpPr>
          <p:cNvPr id="5" name="Freeform 5"/>
          <p:cNvSpPr/>
          <p:nvPr/>
        </p:nvSpPr>
        <p:spPr>
          <a:xfrm>
            <a:off x="8848725" y="6259231"/>
            <a:ext cx="590550" cy="590550"/>
          </a:xfrm>
          <a:custGeom>
            <a:avLst/>
            <a:gdLst/>
            <a:ahLst/>
            <a:cxnLst/>
            <a:rect l="l" t="t" r="r" b="b"/>
            <a:pathLst>
              <a:path w="590550" h="590550">
                <a:moveTo>
                  <a:pt x="0" y="0"/>
                </a:moveTo>
                <a:lnTo>
                  <a:pt x="590550" y="0"/>
                </a:lnTo>
                <a:lnTo>
                  <a:pt x="590550" y="590550"/>
                </a:lnTo>
                <a:lnTo>
                  <a:pt x="0" y="5905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3C79A-008E-DEB3-BDB4-EBAFE780623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EE8AFFB-C221-4026-AFAD-1CF1811F6926}"/>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b="-77851"/>
            </a:stretch>
          </a:blipFill>
        </p:spPr>
      </p:sp>
      <p:sp>
        <p:nvSpPr>
          <p:cNvPr id="5" name="TextBox 4">
            <a:extLst>
              <a:ext uri="{FF2B5EF4-FFF2-40B4-BE49-F238E27FC236}">
                <a16:creationId xmlns:a16="http://schemas.microsoft.com/office/drawing/2014/main" id="{2F5A40A3-F855-3185-A7BB-E7695BCEBA43}"/>
              </a:ext>
            </a:extLst>
          </p:cNvPr>
          <p:cNvSpPr txBox="1"/>
          <p:nvPr/>
        </p:nvSpPr>
        <p:spPr>
          <a:xfrm>
            <a:off x="2979926" y="364172"/>
            <a:ext cx="12328148" cy="961353"/>
          </a:xfrm>
          <a:prstGeom prst="rect">
            <a:avLst/>
          </a:prstGeom>
        </p:spPr>
        <p:txBody>
          <a:bodyPr lIns="0" tIns="0" rIns="0" bIns="0" rtlCol="0" anchor="t">
            <a:spAutoFit/>
          </a:bodyPr>
          <a:lstStyle/>
          <a:p>
            <a:pPr marL="0" lvl="0" indent="0" algn="ctr">
              <a:lnSpc>
                <a:spcPts val="7300"/>
              </a:lnSpc>
            </a:pPr>
            <a:r>
              <a:rPr lang="en-US" sz="7300" dirty="0">
                <a:latin typeface="Maharlika"/>
              </a:rPr>
              <a:t>SMS  Notification Alert</a:t>
            </a:r>
          </a:p>
        </p:txBody>
      </p:sp>
      <p:pic>
        <p:nvPicPr>
          <p:cNvPr id="7" name="Picture 6">
            <a:extLst>
              <a:ext uri="{FF2B5EF4-FFF2-40B4-BE49-F238E27FC236}">
                <a16:creationId xmlns:a16="http://schemas.microsoft.com/office/drawing/2014/main" id="{1271B17D-273C-D780-355D-7F21BD8478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1550" y="2019300"/>
            <a:ext cx="8724900" cy="7666603"/>
          </a:xfrm>
          <a:prstGeom prst="rect">
            <a:avLst/>
          </a:prstGeom>
        </p:spPr>
      </p:pic>
    </p:spTree>
    <p:extLst>
      <p:ext uri="{BB962C8B-B14F-4D97-AF65-F5344CB8AC3E}">
        <p14:creationId xmlns:p14="http://schemas.microsoft.com/office/powerpoint/2010/main" val="2392044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b="-77851"/>
            </a:stretch>
          </a:blipFill>
        </p:spPr>
      </p:sp>
      <p:sp>
        <p:nvSpPr>
          <p:cNvPr id="3" name="TextBox 3"/>
          <p:cNvSpPr txBox="1"/>
          <p:nvPr/>
        </p:nvSpPr>
        <p:spPr>
          <a:xfrm>
            <a:off x="3224565" y="3878263"/>
            <a:ext cx="11838870" cy="2073275"/>
          </a:xfrm>
          <a:prstGeom prst="rect">
            <a:avLst/>
          </a:prstGeom>
        </p:spPr>
        <p:txBody>
          <a:bodyPr lIns="0" tIns="0" rIns="0" bIns="0" rtlCol="0" anchor="t">
            <a:spAutoFit/>
          </a:bodyPr>
          <a:lstStyle/>
          <a:p>
            <a:pPr marL="0" lvl="0" indent="0" algn="ctr">
              <a:lnSpc>
                <a:spcPts val="14499"/>
              </a:lnSpc>
            </a:pPr>
            <a:r>
              <a:rPr lang="en-US" sz="14499">
                <a:solidFill>
                  <a:srgbClr val="163459"/>
                </a:solidFill>
                <a:latin typeface="Maharlika"/>
              </a:rPr>
              <a:t>Thank you!</a:t>
            </a:r>
          </a:p>
        </p:txBody>
      </p:sp>
      <p:sp>
        <p:nvSpPr>
          <p:cNvPr id="4" name="Freeform 4"/>
          <p:cNvSpPr/>
          <p:nvPr/>
        </p:nvSpPr>
        <p:spPr>
          <a:xfrm>
            <a:off x="8848725" y="5951537"/>
            <a:ext cx="590550" cy="590550"/>
          </a:xfrm>
          <a:custGeom>
            <a:avLst/>
            <a:gdLst/>
            <a:ahLst/>
            <a:cxnLst/>
            <a:rect l="l" t="t" r="r" b="b"/>
            <a:pathLst>
              <a:path w="590550" h="590550">
                <a:moveTo>
                  <a:pt x="0" y="0"/>
                </a:moveTo>
                <a:lnTo>
                  <a:pt x="590550" y="0"/>
                </a:lnTo>
                <a:lnTo>
                  <a:pt x="590550" y="590550"/>
                </a:lnTo>
                <a:lnTo>
                  <a:pt x="0" y="5905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63459"/>
        </a:solidFill>
        <a:effectLst/>
      </p:bgPr>
    </p:bg>
    <p:spTree>
      <p:nvGrpSpPr>
        <p:cNvPr id="1" name=""/>
        <p:cNvGrpSpPr/>
        <p:nvPr/>
      </p:nvGrpSpPr>
      <p:grpSpPr>
        <a:xfrm>
          <a:off x="0" y="0"/>
          <a:ext cx="0" cy="0"/>
          <a:chOff x="0" y="0"/>
          <a:chExt cx="0" cy="0"/>
        </a:xfrm>
      </p:grpSpPr>
      <p:sp>
        <p:nvSpPr>
          <p:cNvPr id="2" name="Freeform 2"/>
          <p:cNvSpPr/>
          <p:nvPr/>
        </p:nvSpPr>
        <p:spPr>
          <a:xfrm>
            <a:off x="-3151752" y="5936142"/>
            <a:ext cx="12580967" cy="16026710"/>
          </a:xfrm>
          <a:custGeom>
            <a:avLst/>
            <a:gdLst/>
            <a:ahLst/>
            <a:cxnLst/>
            <a:rect l="l" t="t" r="r" b="b"/>
            <a:pathLst>
              <a:path w="12580967" h="16026710">
                <a:moveTo>
                  <a:pt x="0" y="0"/>
                </a:moveTo>
                <a:lnTo>
                  <a:pt x="12580968" y="0"/>
                </a:lnTo>
                <a:lnTo>
                  <a:pt x="12580968" y="16026710"/>
                </a:lnTo>
                <a:lnTo>
                  <a:pt x="0" y="16026710"/>
                </a:lnTo>
                <a:lnTo>
                  <a:pt x="0" y="0"/>
                </a:lnTo>
                <a:close/>
              </a:path>
            </a:pathLst>
          </a:custGeom>
          <a:blipFill>
            <a:blip r:embed="rId2">
              <a:alphaModFix amt="59000"/>
            </a:blip>
            <a:stretch>
              <a:fillRect/>
            </a:stretch>
          </a:blipFill>
        </p:spPr>
      </p:sp>
      <p:sp>
        <p:nvSpPr>
          <p:cNvPr id="3" name="TextBox 3"/>
          <p:cNvSpPr txBox="1"/>
          <p:nvPr/>
        </p:nvSpPr>
        <p:spPr>
          <a:xfrm>
            <a:off x="3786432" y="1028700"/>
            <a:ext cx="10715136" cy="1146175"/>
          </a:xfrm>
          <a:prstGeom prst="rect">
            <a:avLst/>
          </a:prstGeom>
        </p:spPr>
        <p:txBody>
          <a:bodyPr lIns="0" tIns="0" rIns="0" bIns="0" rtlCol="0" anchor="t">
            <a:spAutoFit/>
          </a:bodyPr>
          <a:lstStyle/>
          <a:p>
            <a:pPr marL="0" lvl="0" indent="0" algn="ctr">
              <a:lnSpc>
                <a:spcPts val="8000"/>
              </a:lnSpc>
              <a:spcBef>
                <a:spcPct val="0"/>
              </a:spcBef>
            </a:pPr>
            <a:r>
              <a:rPr lang="en-US" sz="8000">
                <a:solidFill>
                  <a:srgbClr val="FFFFFF"/>
                </a:solidFill>
                <a:latin typeface="Maharlika"/>
              </a:rPr>
              <a:t>Contents</a:t>
            </a:r>
          </a:p>
        </p:txBody>
      </p:sp>
      <p:sp>
        <p:nvSpPr>
          <p:cNvPr id="4" name="TextBox 4"/>
          <p:cNvSpPr txBox="1"/>
          <p:nvPr/>
        </p:nvSpPr>
        <p:spPr>
          <a:xfrm>
            <a:off x="4493519" y="3042753"/>
            <a:ext cx="9131069" cy="563881"/>
          </a:xfrm>
          <a:prstGeom prst="rect">
            <a:avLst/>
          </a:prstGeom>
        </p:spPr>
        <p:txBody>
          <a:bodyPr lIns="0" tIns="0" rIns="0" bIns="0" rtlCol="0" anchor="t">
            <a:spAutoFit/>
          </a:bodyPr>
          <a:lstStyle/>
          <a:p>
            <a:pPr algn="ctr">
              <a:lnSpc>
                <a:spcPts val="4619"/>
              </a:lnSpc>
            </a:pPr>
            <a:r>
              <a:rPr lang="en-US" sz="3299">
                <a:solidFill>
                  <a:srgbClr val="FFFFFF"/>
                </a:solidFill>
                <a:latin typeface="Fahkwang"/>
              </a:rPr>
              <a:t>Objective</a:t>
            </a:r>
          </a:p>
        </p:txBody>
      </p:sp>
      <p:sp>
        <p:nvSpPr>
          <p:cNvPr id="5" name="TextBox 5"/>
          <p:cNvSpPr txBox="1"/>
          <p:nvPr/>
        </p:nvSpPr>
        <p:spPr>
          <a:xfrm>
            <a:off x="4578465" y="6121043"/>
            <a:ext cx="9131069" cy="563881"/>
          </a:xfrm>
          <a:prstGeom prst="rect">
            <a:avLst/>
          </a:prstGeom>
        </p:spPr>
        <p:txBody>
          <a:bodyPr lIns="0" tIns="0" rIns="0" bIns="0" rtlCol="0" anchor="t">
            <a:spAutoFit/>
          </a:bodyPr>
          <a:lstStyle/>
          <a:p>
            <a:pPr algn="ctr">
              <a:lnSpc>
                <a:spcPts val="4619"/>
              </a:lnSpc>
            </a:pPr>
            <a:r>
              <a:rPr lang="en-US" sz="3299">
                <a:solidFill>
                  <a:srgbClr val="FFFFFF"/>
                </a:solidFill>
                <a:latin typeface="Fahkwang"/>
              </a:rPr>
              <a:t>Circuit Diagram</a:t>
            </a:r>
          </a:p>
        </p:txBody>
      </p:sp>
      <p:sp>
        <p:nvSpPr>
          <p:cNvPr id="6" name="TextBox 6"/>
          <p:cNvSpPr txBox="1"/>
          <p:nvPr/>
        </p:nvSpPr>
        <p:spPr>
          <a:xfrm>
            <a:off x="4493519" y="3978239"/>
            <a:ext cx="9131069" cy="563881"/>
          </a:xfrm>
          <a:prstGeom prst="rect">
            <a:avLst/>
          </a:prstGeom>
        </p:spPr>
        <p:txBody>
          <a:bodyPr lIns="0" tIns="0" rIns="0" bIns="0" rtlCol="0" anchor="t">
            <a:spAutoFit/>
          </a:bodyPr>
          <a:lstStyle/>
          <a:p>
            <a:pPr algn="ctr">
              <a:lnSpc>
                <a:spcPts val="4619"/>
              </a:lnSpc>
            </a:pPr>
            <a:r>
              <a:rPr lang="en-US" sz="3299">
                <a:solidFill>
                  <a:srgbClr val="FFFFFF"/>
                </a:solidFill>
                <a:latin typeface="Fahkwang"/>
              </a:rPr>
              <a:t>Components  </a:t>
            </a:r>
          </a:p>
        </p:txBody>
      </p:sp>
      <p:sp>
        <p:nvSpPr>
          <p:cNvPr id="7" name="TextBox 7"/>
          <p:cNvSpPr txBox="1"/>
          <p:nvPr/>
        </p:nvSpPr>
        <p:spPr>
          <a:xfrm>
            <a:off x="4578465" y="7258189"/>
            <a:ext cx="9131069" cy="563881"/>
          </a:xfrm>
          <a:prstGeom prst="rect">
            <a:avLst/>
          </a:prstGeom>
        </p:spPr>
        <p:txBody>
          <a:bodyPr lIns="0" tIns="0" rIns="0" bIns="0" rtlCol="0" anchor="t">
            <a:spAutoFit/>
          </a:bodyPr>
          <a:lstStyle/>
          <a:p>
            <a:pPr algn="ctr">
              <a:lnSpc>
                <a:spcPts val="4619"/>
              </a:lnSpc>
            </a:pPr>
            <a:r>
              <a:rPr lang="en-US" sz="3299">
                <a:solidFill>
                  <a:srgbClr val="FFFFFF"/>
                </a:solidFill>
                <a:latin typeface="Fahkwang"/>
              </a:rPr>
              <a:t>Working</a:t>
            </a:r>
          </a:p>
        </p:txBody>
      </p:sp>
      <p:sp>
        <p:nvSpPr>
          <p:cNvPr id="8" name="AutoShape 8"/>
          <p:cNvSpPr/>
          <p:nvPr/>
        </p:nvSpPr>
        <p:spPr>
          <a:xfrm>
            <a:off x="5812934" y="3823095"/>
            <a:ext cx="6492240" cy="0"/>
          </a:xfrm>
          <a:prstGeom prst="line">
            <a:avLst/>
          </a:prstGeom>
          <a:ln w="9525" cap="rnd">
            <a:solidFill>
              <a:srgbClr val="FFFFFF"/>
            </a:solidFill>
            <a:prstDash val="solid"/>
            <a:headEnd type="none" w="sm" len="sm"/>
            <a:tailEnd type="none" w="sm" len="sm"/>
          </a:ln>
        </p:spPr>
      </p:sp>
      <p:sp>
        <p:nvSpPr>
          <p:cNvPr id="9" name="AutoShape 9"/>
          <p:cNvSpPr/>
          <p:nvPr/>
        </p:nvSpPr>
        <p:spPr>
          <a:xfrm>
            <a:off x="5812934" y="4811512"/>
            <a:ext cx="6492240" cy="0"/>
          </a:xfrm>
          <a:prstGeom prst="line">
            <a:avLst/>
          </a:prstGeom>
          <a:ln w="9525" cap="rnd">
            <a:solidFill>
              <a:srgbClr val="FFFFFF"/>
            </a:solidFill>
            <a:prstDash val="solid"/>
            <a:headEnd type="none" w="sm" len="sm"/>
            <a:tailEnd type="none" w="sm" len="sm"/>
          </a:ln>
        </p:spPr>
      </p:sp>
      <p:sp>
        <p:nvSpPr>
          <p:cNvPr id="10" name="AutoShape 10"/>
          <p:cNvSpPr/>
          <p:nvPr/>
        </p:nvSpPr>
        <p:spPr>
          <a:xfrm>
            <a:off x="5897880" y="6967676"/>
            <a:ext cx="6492240" cy="0"/>
          </a:xfrm>
          <a:prstGeom prst="line">
            <a:avLst/>
          </a:prstGeom>
          <a:ln w="9525" cap="rnd">
            <a:solidFill>
              <a:srgbClr val="FFFFFF"/>
            </a:solidFill>
            <a:prstDash val="solid"/>
            <a:headEnd type="none" w="sm" len="sm"/>
            <a:tailEnd type="none" w="sm" len="sm"/>
          </a:ln>
        </p:spPr>
      </p:sp>
      <p:sp>
        <p:nvSpPr>
          <p:cNvPr id="11" name="AutoShape 11"/>
          <p:cNvSpPr/>
          <p:nvPr/>
        </p:nvSpPr>
        <p:spPr>
          <a:xfrm>
            <a:off x="5916930" y="8129587"/>
            <a:ext cx="6492240" cy="0"/>
          </a:xfrm>
          <a:prstGeom prst="line">
            <a:avLst/>
          </a:prstGeom>
          <a:ln w="9525" cap="rnd">
            <a:solidFill>
              <a:srgbClr val="FFFFFF"/>
            </a:solidFill>
            <a:prstDash val="solid"/>
            <a:headEnd type="none" w="sm" len="sm"/>
            <a:tailEnd type="none" w="sm" len="sm"/>
          </a:ln>
        </p:spPr>
      </p:sp>
      <p:sp>
        <p:nvSpPr>
          <p:cNvPr id="12" name="TextBox 12"/>
          <p:cNvSpPr txBox="1"/>
          <p:nvPr/>
        </p:nvSpPr>
        <p:spPr>
          <a:xfrm>
            <a:off x="4493519" y="8362950"/>
            <a:ext cx="9131069" cy="563881"/>
          </a:xfrm>
          <a:prstGeom prst="rect">
            <a:avLst/>
          </a:prstGeom>
        </p:spPr>
        <p:txBody>
          <a:bodyPr lIns="0" tIns="0" rIns="0" bIns="0" rtlCol="0" anchor="t">
            <a:spAutoFit/>
          </a:bodyPr>
          <a:lstStyle/>
          <a:p>
            <a:pPr algn="ctr">
              <a:lnSpc>
                <a:spcPts val="4619"/>
              </a:lnSpc>
            </a:pPr>
            <a:r>
              <a:rPr lang="en-US" sz="3299">
                <a:solidFill>
                  <a:srgbClr val="FFFFFF"/>
                </a:solidFill>
                <a:latin typeface="Fahkwang"/>
              </a:rPr>
              <a:t>Result</a:t>
            </a:r>
          </a:p>
        </p:txBody>
      </p:sp>
      <p:sp>
        <p:nvSpPr>
          <p:cNvPr id="13" name="TextBox 13"/>
          <p:cNvSpPr txBox="1"/>
          <p:nvPr/>
        </p:nvSpPr>
        <p:spPr>
          <a:xfrm>
            <a:off x="4612847" y="5107338"/>
            <a:ext cx="9131069" cy="563881"/>
          </a:xfrm>
          <a:prstGeom prst="rect">
            <a:avLst/>
          </a:prstGeom>
        </p:spPr>
        <p:txBody>
          <a:bodyPr lIns="0" tIns="0" rIns="0" bIns="0" rtlCol="0" anchor="t">
            <a:spAutoFit/>
          </a:bodyPr>
          <a:lstStyle/>
          <a:p>
            <a:pPr algn="ctr">
              <a:lnSpc>
                <a:spcPts val="4619"/>
              </a:lnSpc>
            </a:pPr>
            <a:r>
              <a:rPr lang="en-US" sz="3299">
                <a:solidFill>
                  <a:srgbClr val="FFFFFF"/>
                </a:solidFill>
                <a:latin typeface="Fahkwang"/>
              </a:rPr>
              <a:t>Block Diagram</a:t>
            </a:r>
          </a:p>
        </p:txBody>
      </p:sp>
      <p:sp>
        <p:nvSpPr>
          <p:cNvPr id="14" name="AutoShape 14"/>
          <p:cNvSpPr/>
          <p:nvPr/>
        </p:nvSpPr>
        <p:spPr>
          <a:xfrm>
            <a:off x="5932261" y="5887680"/>
            <a:ext cx="6492240" cy="0"/>
          </a:xfrm>
          <a:prstGeom prst="line">
            <a:avLst/>
          </a:prstGeom>
          <a:ln w="9525" cap="rnd">
            <a:solidFill>
              <a:srgbClr val="FFFFFF"/>
            </a:solidFill>
            <a:prstDash val="solid"/>
            <a:headEnd type="none" w="sm" len="sm"/>
            <a:tailEnd type="none" w="sm" len="sm"/>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b="-77851"/>
            </a:stretch>
          </a:blipFill>
        </p:spPr>
      </p:sp>
      <p:sp>
        <p:nvSpPr>
          <p:cNvPr id="3" name="TextBox 3"/>
          <p:cNvSpPr txBox="1"/>
          <p:nvPr/>
        </p:nvSpPr>
        <p:spPr>
          <a:xfrm>
            <a:off x="5432256" y="1095375"/>
            <a:ext cx="7423488" cy="1146175"/>
          </a:xfrm>
          <a:prstGeom prst="rect">
            <a:avLst/>
          </a:prstGeom>
        </p:spPr>
        <p:txBody>
          <a:bodyPr lIns="0" tIns="0" rIns="0" bIns="0" rtlCol="0" anchor="t">
            <a:spAutoFit/>
          </a:bodyPr>
          <a:lstStyle/>
          <a:p>
            <a:pPr marL="0" lvl="0" indent="0" algn="ctr">
              <a:lnSpc>
                <a:spcPts val="8000"/>
              </a:lnSpc>
            </a:pPr>
            <a:r>
              <a:rPr lang="en-US" sz="8000">
                <a:solidFill>
                  <a:srgbClr val="163459"/>
                </a:solidFill>
                <a:latin typeface="Maharlika"/>
              </a:rPr>
              <a:t>Objective</a:t>
            </a:r>
          </a:p>
        </p:txBody>
      </p:sp>
      <p:sp>
        <p:nvSpPr>
          <p:cNvPr id="4" name="TextBox 4"/>
          <p:cNvSpPr txBox="1"/>
          <p:nvPr/>
        </p:nvSpPr>
        <p:spPr>
          <a:xfrm>
            <a:off x="1028700" y="3074711"/>
            <a:ext cx="16181748" cy="5304155"/>
          </a:xfrm>
          <a:prstGeom prst="rect">
            <a:avLst/>
          </a:prstGeom>
        </p:spPr>
        <p:txBody>
          <a:bodyPr lIns="0" tIns="0" rIns="0" bIns="0" rtlCol="0" anchor="t">
            <a:spAutoFit/>
          </a:bodyPr>
          <a:lstStyle/>
          <a:p>
            <a:pPr marL="0" lvl="0" indent="0" algn="just">
              <a:lnSpc>
                <a:spcPts val="5320"/>
              </a:lnSpc>
              <a:spcBef>
                <a:spcPct val="0"/>
              </a:spcBef>
            </a:pPr>
            <a:r>
              <a:rPr lang="en-US" sz="3800" dirty="0">
                <a:solidFill>
                  <a:srgbClr val="163459"/>
                </a:solidFill>
                <a:latin typeface="Fahkwang"/>
              </a:rPr>
              <a:t>The objective of a smart irrigation system is to conserve water and promote efficient watering practices by utilizing technology, real-time data, and automation. These systems aim to optimize irrigation schedules based on factors like soil moisture levels, weather forecasts, and plant requirements, preventing overwatering and reducing water wastage. This leads to water conservation, cost savings, and healthier plant growth while minimizing environmental impact.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63459"/>
        </a:solidFill>
        <a:effectLst/>
      </p:bgPr>
    </p:bg>
    <p:spTree>
      <p:nvGrpSpPr>
        <p:cNvPr id="1" name=""/>
        <p:cNvGrpSpPr/>
        <p:nvPr/>
      </p:nvGrpSpPr>
      <p:grpSpPr>
        <a:xfrm>
          <a:off x="0" y="0"/>
          <a:ext cx="0" cy="0"/>
          <a:chOff x="0" y="0"/>
          <a:chExt cx="0" cy="0"/>
        </a:xfrm>
      </p:grpSpPr>
      <p:sp>
        <p:nvSpPr>
          <p:cNvPr id="3" name="TextBox 3"/>
          <p:cNvSpPr txBox="1"/>
          <p:nvPr/>
        </p:nvSpPr>
        <p:spPr>
          <a:xfrm>
            <a:off x="6102132" y="702399"/>
            <a:ext cx="6547283" cy="1053558"/>
          </a:xfrm>
          <a:prstGeom prst="rect">
            <a:avLst/>
          </a:prstGeom>
        </p:spPr>
        <p:txBody>
          <a:bodyPr wrap="square" lIns="0" tIns="0" rIns="0" bIns="0" rtlCol="0" anchor="t">
            <a:spAutoFit/>
          </a:bodyPr>
          <a:lstStyle/>
          <a:p>
            <a:pPr marL="0" lvl="0" indent="0">
              <a:lnSpc>
                <a:spcPts val="8000"/>
              </a:lnSpc>
            </a:pPr>
            <a:r>
              <a:rPr lang="en-US" sz="8000" dirty="0">
                <a:solidFill>
                  <a:srgbClr val="FFFFFF"/>
                </a:solidFill>
                <a:latin typeface="Maharlika"/>
              </a:rPr>
              <a:t>Components</a:t>
            </a:r>
          </a:p>
        </p:txBody>
      </p:sp>
      <p:sp>
        <p:nvSpPr>
          <p:cNvPr id="4" name="TextBox 4"/>
          <p:cNvSpPr txBox="1"/>
          <p:nvPr/>
        </p:nvSpPr>
        <p:spPr>
          <a:xfrm>
            <a:off x="4242603" y="2042673"/>
            <a:ext cx="7720798" cy="7395614"/>
          </a:xfrm>
          <a:prstGeom prst="rect">
            <a:avLst/>
          </a:prstGeom>
        </p:spPr>
        <p:txBody>
          <a:bodyPr wrap="square" lIns="0" tIns="0" rIns="0" bIns="0" rtlCol="0" anchor="t">
            <a:spAutoFit/>
          </a:bodyPr>
          <a:lstStyle/>
          <a:p>
            <a:pPr marL="864498" lvl="1" indent="-432249">
              <a:lnSpc>
                <a:spcPct val="150000"/>
              </a:lnSpc>
              <a:buFont typeface="Arial"/>
              <a:buChar char="•"/>
            </a:pPr>
            <a:r>
              <a:rPr lang="en-US" sz="3600" dirty="0">
                <a:solidFill>
                  <a:srgbClr val="FFFFFF"/>
                </a:solidFill>
                <a:latin typeface="Fahkwang Extra-Light"/>
              </a:rPr>
              <a:t>NodeMCU</a:t>
            </a:r>
          </a:p>
          <a:p>
            <a:pPr marL="864498" lvl="1" indent="-432249">
              <a:lnSpc>
                <a:spcPct val="150000"/>
              </a:lnSpc>
              <a:buFont typeface="Arial"/>
              <a:buChar char="•"/>
            </a:pPr>
            <a:r>
              <a:rPr lang="en-US" sz="3600" dirty="0">
                <a:solidFill>
                  <a:srgbClr val="FFFFFF"/>
                </a:solidFill>
                <a:latin typeface="Fahkwang Extra-Light"/>
              </a:rPr>
              <a:t>Soil Moisture Sensor Module</a:t>
            </a:r>
          </a:p>
          <a:p>
            <a:pPr marL="864498" lvl="1" indent="-432249">
              <a:lnSpc>
                <a:spcPct val="150000"/>
              </a:lnSpc>
              <a:buFont typeface="Arial"/>
              <a:buChar char="•"/>
            </a:pPr>
            <a:r>
              <a:rPr lang="en-US" sz="3600" dirty="0">
                <a:solidFill>
                  <a:srgbClr val="FFFFFF"/>
                </a:solidFill>
                <a:latin typeface="Fahkwang Extra-Light"/>
              </a:rPr>
              <a:t>Relay Module</a:t>
            </a:r>
          </a:p>
          <a:p>
            <a:pPr marL="864498" lvl="1" indent="-432249">
              <a:lnSpc>
                <a:spcPct val="150000"/>
              </a:lnSpc>
              <a:buFont typeface="Arial"/>
              <a:buChar char="•"/>
            </a:pPr>
            <a:r>
              <a:rPr lang="en-US" sz="3600" dirty="0">
                <a:solidFill>
                  <a:srgbClr val="FFFFFF"/>
                </a:solidFill>
                <a:latin typeface="Fahkwang Extra-Light"/>
              </a:rPr>
              <a:t>Submersible pump</a:t>
            </a:r>
          </a:p>
          <a:p>
            <a:pPr marL="864498" lvl="1" indent="-432249">
              <a:lnSpc>
                <a:spcPct val="150000"/>
              </a:lnSpc>
              <a:buFont typeface="Arial"/>
              <a:buChar char="•"/>
            </a:pPr>
            <a:r>
              <a:rPr lang="en-US" sz="3600" dirty="0">
                <a:solidFill>
                  <a:srgbClr val="FFFFFF"/>
                </a:solidFill>
                <a:latin typeface="Fahkwang Extra-Light"/>
              </a:rPr>
              <a:t>Breadboard</a:t>
            </a:r>
          </a:p>
          <a:p>
            <a:pPr marL="864498" lvl="1" indent="-432249">
              <a:lnSpc>
                <a:spcPct val="150000"/>
              </a:lnSpc>
              <a:buFont typeface="Arial"/>
              <a:buChar char="•"/>
            </a:pPr>
            <a:r>
              <a:rPr lang="en-US" sz="3600" dirty="0">
                <a:solidFill>
                  <a:srgbClr val="FFFFFF"/>
                </a:solidFill>
                <a:latin typeface="Fahkwang Extra-Light"/>
              </a:rPr>
              <a:t>Connecting Wires</a:t>
            </a:r>
          </a:p>
          <a:p>
            <a:pPr marL="864498" lvl="1" indent="-432249">
              <a:lnSpc>
                <a:spcPct val="150000"/>
              </a:lnSpc>
              <a:buFont typeface="Arial"/>
              <a:buChar char="•"/>
            </a:pPr>
            <a:r>
              <a:rPr lang="en-US" sz="3600" dirty="0">
                <a:solidFill>
                  <a:srgbClr val="FFFFFF"/>
                </a:solidFill>
                <a:latin typeface="Fahkwang Extra-Light"/>
              </a:rPr>
              <a:t>Arduino IDE</a:t>
            </a:r>
          </a:p>
          <a:p>
            <a:pPr marL="864498" lvl="1" indent="-432249" algn="l">
              <a:lnSpc>
                <a:spcPct val="150000"/>
              </a:lnSpc>
              <a:buFont typeface="Arial"/>
              <a:buChar char="•"/>
            </a:pPr>
            <a:r>
              <a:rPr lang="en-US" sz="3600" dirty="0">
                <a:solidFill>
                  <a:srgbClr val="FFFFFF"/>
                </a:solidFill>
                <a:latin typeface="Fahkwang Extra-Light"/>
              </a:rPr>
              <a:t>Blynk</a:t>
            </a:r>
          </a:p>
          <a:p>
            <a:pPr marL="864498" lvl="1" indent="-432249" algn="l">
              <a:lnSpc>
                <a:spcPct val="150000"/>
              </a:lnSpc>
              <a:buFont typeface="Arial"/>
              <a:buChar char="•"/>
            </a:pPr>
            <a:r>
              <a:rPr lang="en-US" sz="3600" dirty="0">
                <a:solidFill>
                  <a:srgbClr val="FFFFFF"/>
                </a:solidFill>
                <a:latin typeface="Fahkwang Extra-Light"/>
              </a:rPr>
              <a:t>IFTTT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63459"/>
        </a:solidFill>
        <a:effectLst/>
      </p:bgPr>
    </p:bg>
    <p:spTree>
      <p:nvGrpSpPr>
        <p:cNvPr id="1" name=""/>
        <p:cNvGrpSpPr/>
        <p:nvPr/>
      </p:nvGrpSpPr>
      <p:grpSpPr>
        <a:xfrm>
          <a:off x="0" y="0"/>
          <a:ext cx="0" cy="0"/>
          <a:chOff x="0" y="0"/>
          <a:chExt cx="0" cy="0"/>
        </a:xfrm>
      </p:grpSpPr>
      <p:sp>
        <p:nvSpPr>
          <p:cNvPr id="2" name="Freeform 2"/>
          <p:cNvSpPr/>
          <p:nvPr/>
        </p:nvSpPr>
        <p:spPr>
          <a:xfrm>
            <a:off x="3116492" y="1878427"/>
            <a:ext cx="12055016" cy="7979948"/>
          </a:xfrm>
          <a:custGeom>
            <a:avLst/>
            <a:gdLst/>
            <a:ahLst/>
            <a:cxnLst/>
            <a:rect l="l" t="t" r="r" b="b"/>
            <a:pathLst>
              <a:path w="12055016" h="7979948">
                <a:moveTo>
                  <a:pt x="0" y="0"/>
                </a:moveTo>
                <a:lnTo>
                  <a:pt x="12055016" y="0"/>
                </a:lnTo>
                <a:lnTo>
                  <a:pt x="12055016" y="7979948"/>
                </a:lnTo>
                <a:lnTo>
                  <a:pt x="0" y="7979948"/>
                </a:lnTo>
                <a:lnTo>
                  <a:pt x="0" y="0"/>
                </a:lnTo>
                <a:close/>
              </a:path>
            </a:pathLst>
          </a:custGeom>
          <a:blipFill>
            <a:blip r:embed="rId2"/>
            <a:stretch>
              <a:fillRect/>
            </a:stretch>
          </a:blipFill>
        </p:spPr>
      </p:sp>
      <p:sp>
        <p:nvSpPr>
          <p:cNvPr id="3" name="TextBox 3"/>
          <p:cNvSpPr txBox="1"/>
          <p:nvPr/>
        </p:nvSpPr>
        <p:spPr>
          <a:xfrm>
            <a:off x="892447" y="540703"/>
            <a:ext cx="8115300" cy="1042669"/>
          </a:xfrm>
          <a:prstGeom prst="rect">
            <a:avLst/>
          </a:prstGeom>
        </p:spPr>
        <p:txBody>
          <a:bodyPr lIns="0" tIns="0" rIns="0" bIns="0" rtlCol="0" anchor="t">
            <a:spAutoFit/>
          </a:bodyPr>
          <a:lstStyle/>
          <a:p>
            <a:pPr>
              <a:lnSpc>
                <a:spcPts val="7299"/>
              </a:lnSpc>
            </a:pPr>
            <a:r>
              <a:rPr lang="en-US" sz="7299">
                <a:solidFill>
                  <a:srgbClr val="FFFFFF"/>
                </a:solidFill>
                <a:latin typeface="Maharlika"/>
              </a:rPr>
              <a:t>Block Diagram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b="-77851"/>
            </a:stretch>
          </a:blipFill>
        </p:spPr>
      </p:sp>
      <p:sp>
        <p:nvSpPr>
          <p:cNvPr id="3" name="Freeform 3"/>
          <p:cNvSpPr/>
          <p:nvPr/>
        </p:nvSpPr>
        <p:spPr>
          <a:xfrm>
            <a:off x="4882925" y="1317591"/>
            <a:ext cx="8522150" cy="8673367"/>
          </a:xfrm>
          <a:custGeom>
            <a:avLst/>
            <a:gdLst/>
            <a:ahLst/>
            <a:cxnLst/>
            <a:rect l="l" t="t" r="r" b="b"/>
            <a:pathLst>
              <a:path w="8522150" h="8673367">
                <a:moveTo>
                  <a:pt x="0" y="0"/>
                </a:moveTo>
                <a:lnTo>
                  <a:pt x="8522150" y="0"/>
                </a:lnTo>
                <a:lnTo>
                  <a:pt x="8522150" y="8673368"/>
                </a:lnTo>
                <a:lnTo>
                  <a:pt x="0" y="8673368"/>
                </a:lnTo>
                <a:lnTo>
                  <a:pt x="0" y="0"/>
                </a:lnTo>
                <a:close/>
              </a:path>
            </a:pathLst>
          </a:custGeom>
          <a:blipFill>
            <a:blip r:embed="rId3"/>
            <a:stretch>
              <a:fillRect l="-9759" t="-12785" r="-5027"/>
            </a:stretch>
          </a:blipFill>
        </p:spPr>
      </p:sp>
      <p:sp>
        <p:nvSpPr>
          <p:cNvPr id="4" name="TextBox 4"/>
          <p:cNvSpPr txBox="1"/>
          <p:nvPr/>
        </p:nvSpPr>
        <p:spPr>
          <a:xfrm>
            <a:off x="2493533" y="450816"/>
            <a:ext cx="13300935" cy="866775"/>
          </a:xfrm>
          <a:prstGeom prst="rect">
            <a:avLst/>
          </a:prstGeom>
        </p:spPr>
        <p:txBody>
          <a:bodyPr lIns="0" tIns="0" rIns="0" bIns="0" rtlCol="0" anchor="t">
            <a:spAutoFit/>
          </a:bodyPr>
          <a:lstStyle/>
          <a:p>
            <a:pPr marL="0" lvl="0" indent="0" algn="ctr">
              <a:lnSpc>
                <a:spcPts val="6000"/>
              </a:lnSpc>
            </a:pPr>
            <a:r>
              <a:rPr lang="en-US" sz="6000">
                <a:solidFill>
                  <a:srgbClr val="FFFFFF"/>
                </a:solidFill>
                <a:latin typeface="Maharlika"/>
              </a:rPr>
              <a:t>Circuit Diagram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63459"/>
        </a:solidFill>
        <a:effectLst/>
      </p:bgPr>
    </p:bg>
    <p:spTree>
      <p:nvGrpSpPr>
        <p:cNvPr id="1" name=""/>
        <p:cNvGrpSpPr/>
        <p:nvPr/>
      </p:nvGrpSpPr>
      <p:grpSpPr>
        <a:xfrm>
          <a:off x="0" y="0"/>
          <a:ext cx="0" cy="0"/>
          <a:chOff x="0" y="0"/>
          <a:chExt cx="0" cy="0"/>
        </a:xfrm>
      </p:grpSpPr>
      <p:sp>
        <p:nvSpPr>
          <p:cNvPr id="2" name="Freeform 2"/>
          <p:cNvSpPr/>
          <p:nvPr/>
        </p:nvSpPr>
        <p:spPr>
          <a:xfrm rot="3941441">
            <a:off x="11577215" y="1428845"/>
            <a:ext cx="14401564" cy="13231437"/>
          </a:xfrm>
          <a:custGeom>
            <a:avLst/>
            <a:gdLst/>
            <a:ahLst/>
            <a:cxnLst/>
            <a:rect l="l" t="t" r="r" b="b"/>
            <a:pathLst>
              <a:path w="14401564" h="13231437">
                <a:moveTo>
                  <a:pt x="0" y="0"/>
                </a:moveTo>
                <a:lnTo>
                  <a:pt x="14401564" y="0"/>
                </a:lnTo>
                <a:lnTo>
                  <a:pt x="14401564" y="13231437"/>
                </a:lnTo>
                <a:lnTo>
                  <a:pt x="0" y="13231437"/>
                </a:lnTo>
                <a:lnTo>
                  <a:pt x="0" y="0"/>
                </a:lnTo>
                <a:close/>
              </a:path>
            </a:pathLst>
          </a:custGeom>
          <a:blipFill>
            <a:blip r:embed="rId2"/>
            <a:stretch>
              <a:fillRect/>
            </a:stretch>
          </a:blipFill>
        </p:spPr>
      </p:sp>
      <p:sp>
        <p:nvSpPr>
          <p:cNvPr id="3" name="Freeform 3"/>
          <p:cNvSpPr/>
          <p:nvPr/>
        </p:nvSpPr>
        <p:spPr>
          <a:xfrm rot="-3429081">
            <a:off x="-8370255" y="-5309523"/>
            <a:ext cx="14401564" cy="13231437"/>
          </a:xfrm>
          <a:custGeom>
            <a:avLst/>
            <a:gdLst/>
            <a:ahLst/>
            <a:cxnLst/>
            <a:rect l="l" t="t" r="r" b="b"/>
            <a:pathLst>
              <a:path w="14401564" h="13231437">
                <a:moveTo>
                  <a:pt x="0" y="0"/>
                </a:moveTo>
                <a:lnTo>
                  <a:pt x="14401564" y="0"/>
                </a:lnTo>
                <a:lnTo>
                  <a:pt x="14401564" y="13231437"/>
                </a:lnTo>
                <a:lnTo>
                  <a:pt x="0" y="13231437"/>
                </a:lnTo>
                <a:lnTo>
                  <a:pt x="0" y="0"/>
                </a:lnTo>
                <a:close/>
              </a:path>
            </a:pathLst>
          </a:custGeom>
          <a:blipFill>
            <a:blip r:embed="rId2">
              <a:alphaModFix amt="44999"/>
            </a:blip>
            <a:stretch>
              <a:fillRect/>
            </a:stretch>
          </a:blipFill>
        </p:spPr>
      </p:sp>
      <p:sp>
        <p:nvSpPr>
          <p:cNvPr id="4" name="Freeform 4"/>
          <p:cNvSpPr/>
          <p:nvPr/>
        </p:nvSpPr>
        <p:spPr>
          <a:xfrm>
            <a:off x="1901031" y="2382489"/>
            <a:ext cx="5930298" cy="6856761"/>
          </a:xfrm>
          <a:custGeom>
            <a:avLst/>
            <a:gdLst/>
            <a:ahLst/>
            <a:cxnLst/>
            <a:rect l="l" t="t" r="r" b="b"/>
            <a:pathLst>
              <a:path w="5930298" h="6856761">
                <a:moveTo>
                  <a:pt x="0" y="0"/>
                </a:moveTo>
                <a:lnTo>
                  <a:pt x="5930298" y="0"/>
                </a:lnTo>
                <a:lnTo>
                  <a:pt x="5930298" y="6856761"/>
                </a:lnTo>
                <a:lnTo>
                  <a:pt x="0" y="6856761"/>
                </a:lnTo>
                <a:lnTo>
                  <a:pt x="0" y="0"/>
                </a:lnTo>
                <a:close/>
              </a:path>
            </a:pathLst>
          </a:custGeom>
          <a:blipFill>
            <a:blip r:embed="rId3"/>
            <a:stretch>
              <a:fillRect/>
            </a:stretch>
          </a:blipFill>
        </p:spPr>
      </p:sp>
      <p:sp>
        <p:nvSpPr>
          <p:cNvPr id="5" name="TextBox 5"/>
          <p:cNvSpPr txBox="1"/>
          <p:nvPr/>
        </p:nvSpPr>
        <p:spPr>
          <a:xfrm>
            <a:off x="2979926" y="321945"/>
            <a:ext cx="12328148" cy="1146175"/>
          </a:xfrm>
          <a:prstGeom prst="rect">
            <a:avLst/>
          </a:prstGeom>
        </p:spPr>
        <p:txBody>
          <a:bodyPr lIns="0" tIns="0" rIns="0" bIns="0" rtlCol="0" anchor="t">
            <a:spAutoFit/>
          </a:bodyPr>
          <a:lstStyle/>
          <a:p>
            <a:pPr marL="0" lvl="0" indent="0" algn="ctr">
              <a:lnSpc>
                <a:spcPts val="8000"/>
              </a:lnSpc>
            </a:pPr>
            <a:r>
              <a:rPr lang="en-US" sz="8000">
                <a:solidFill>
                  <a:srgbClr val="FFFFFF"/>
                </a:solidFill>
                <a:latin typeface="Maharlika"/>
              </a:rPr>
              <a:t>Result</a:t>
            </a:r>
          </a:p>
        </p:txBody>
      </p:sp>
      <p:sp>
        <p:nvSpPr>
          <p:cNvPr id="6" name="TextBox 6"/>
          <p:cNvSpPr txBox="1"/>
          <p:nvPr/>
        </p:nvSpPr>
        <p:spPr>
          <a:xfrm>
            <a:off x="0" y="1477645"/>
            <a:ext cx="9144000" cy="653416"/>
          </a:xfrm>
          <a:prstGeom prst="rect">
            <a:avLst/>
          </a:prstGeom>
        </p:spPr>
        <p:txBody>
          <a:bodyPr lIns="0" tIns="0" rIns="0" bIns="0" rtlCol="0" anchor="t">
            <a:spAutoFit/>
          </a:bodyPr>
          <a:lstStyle/>
          <a:p>
            <a:pPr algn="ctr">
              <a:lnSpc>
                <a:spcPts val="5459"/>
              </a:lnSpc>
              <a:spcBef>
                <a:spcPct val="0"/>
              </a:spcBef>
            </a:pPr>
            <a:r>
              <a:rPr lang="en-US" sz="3899">
                <a:solidFill>
                  <a:srgbClr val="FFFFFF"/>
                </a:solidFill>
                <a:latin typeface="Fahkwang Bold"/>
              </a:rPr>
              <a:t>When Moisture content is Less</a:t>
            </a:r>
          </a:p>
        </p:txBody>
      </p:sp>
      <p:sp>
        <p:nvSpPr>
          <p:cNvPr id="7" name="Freeform 7"/>
          <p:cNvSpPr/>
          <p:nvPr/>
        </p:nvSpPr>
        <p:spPr>
          <a:xfrm>
            <a:off x="10432260" y="2073911"/>
            <a:ext cx="3615541" cy="7359879"/>
          </a:xfrm>
          <a:custGeom>
            <a:avLst/>
            <a:gdLst/>
            <a:ahLst/>
            <a:cxnLst/>
            <a:rect l="l" t="t" r="r" b="b"/>
            <a:pathLst>
              <a:path w="3615541" h="7359879">
                <a:moveTo>
                  <a:pt x="0" y="0"/>
                </a:moveTo>
                <a:lnTo>
                  <a:pt x="3615541" y="0"/>
                </a:lnTo>
                <a:lnTo>
                  <a:pt x="3615541" y="7359880"/>
                </a:lnTo>
                <a:lnTo>
                  <a:pt x="0" y="7359880"/>
                </a:lnTo>
                <a:lnTo>
                  <a:pt x="0" y="0"/>
                </a:lnTo>
                <a:close/>
              </a:path>
            </a:pathLst>
          </a:custGeom>
          <a:blipFill>
            <a:blip r:embed="rId4"/>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399991" flipH="1">
            <a:off x="4000476" y="-4000513"/>
            <a:ext cx="10287047" cy="18288027"/>
          </a:xfrm>
          <a:custGeom>
            <a:avLst/>
            <a:gdLst/>
            <a:ahLst/>
            <a:cxnLst/>
            <a:rect l="l" t="t" r="r" b="b"/>
            <a:pathLst>
              <a:path w="10287047" h="18288027">
                <a:moveTo>
                  <a:pt x="10287048" y="18288000"/>
                </a:moveTo>
                <a:lnTo>
                  <a:pt x="10287000" y="0"/>
                </a:lnTo>
                <a:lnTo>
                  <a:pt x="0" y="26"/>
                </a:lnTo>
                <a:lnTo>
                  <a:pt x="48" y="18288026"/>
                </a:lnTo>
                <a:lnTo>
                  <a:pt x="10287048" y="18288000"/>
                </a:lnTo>
                <a:close/>
              </a:path>
            </a:pathLst>
          </a:custGeom>
          <a:blipFill>
            <a:blip r:embed="rId2"/>
            <a:stretch>
              <a:fillRect l="-38851" r="-38851"/>
            </a:stretch>
          </a:blipFill>
        </p:spPr>
      </p:sp>
      <p:sp>
        <p:nvSpPr>
          <p:cNvPr id="3" name="Freeform 3"/>
          <p:cNvSpPr/>
          <p:nvPr/>
        </p:nvSpPr>
        <p:spPr>
          <a:xfrm rot="-5400000">
            <a:off x="1559378" y="2555477"/>
            <a:ext cx="8316012" cy="5812326"/>
          </a:xfrm>
          <a:custGeom>
            <a:avLst/>
            <a:gdLst/>
            <a:ahLst/>
            <a:cxnLst/>
            <a:rect l="l" t="t" r="r" b="b"/>
            <a:pathLst>
              <a:path w="8316012" h="5812326">
                <a:moveTo>
                  <a:pt x="0" y="0"/>
                </a:moveTo>
                <a:lnTo>
                  <a:pt x="8316012" y="0"/>
                </a:lnTo>
                <a:lnTo>
                  <a:pt x="8316012" y="5812326"/>
                </a:lnTo>
                <a:lnTo>
                  <a:pt x="0" y="5812326"/>
                </a:lnTo>
                <a:lnTo>
                  <a:pt x="0" y="0"/>
                </a:lnTo>
                <a:close/>
              </a:path>
            </a:pathLst>
          </a:custGeom>
          <a:blipFill>
            <a:blip r:embed="rId3"/>
            <a:stretch>
              <a:fillRect/>
            </a:stretch>
          </a:blipFill>
        </p:spPr>
      </p:sp>
      <p:sp>
        <p:nvSpPr>
          <p:cNvPr id="4" name="TextBox 4"/>
          <p:cNvSpPr txBox="1"/>
          <p:nvPr/>
        </p:nvSpPr>
        <p:spPr>
          <a:xfrm>
            <a:off x="-19050" y="440055"/>
            <a:ext cx="9144000" cy="663771"/>
          </a:xfrm>
          <a:prstGeom prst="rect">
            <a:avLst/>
          </a:prstGeom>
        </p:spPr>
        <p:txBody>
          <a:bodyPr lIns="0" tIns="0" rIns="0" bIns="0" rtlCol="0" anchor="t">
            <a:spAutoFit/>
          </a:bodyPr>
          <a:lstStyle/>
          <a:p>
            <a:pPr algn="ctr">
              <a:lnSpc>
                <a:spcPts val="5459"/>
              </a:lnSpc>
              <a:spcBef>
                <a:spcPct val="0"/>
              </a:spcBef>
            </a:pPr>
            <a:r>
              <a:rPr lang="en-US" sz="3899" dirty="0">
                <a:solidFill>
                  <a:srgbClr val="FFFFFF"/>
                </a:solidFill>
                <a:latin typeface="Fahkwang Bold"/>
              </a:rPr>
              <a:t>When Moisture content is More</a:t>
            </a:r>
          </a:p>
        </p:txBody>
      </p:sp>
      <p:sp>
        <p:nvSpPr>
          <p:cNvPr id="5" name="Freeform 5"/>
          <p:cNvSpPr/>
          <p:nvPr/>
        </p:nvSpPr>
        <p:spPr>
          <a:xfrm>
            <a:off x="10866765" y="1303634"/>
            <a:ext cx="4235237" cy="8523747"/>
          </a:xfrm>
          <a:custGeom>
            <a:avLst/>
            <a:gdLst/>
            <a:ahLst/>
            <a:cxnLst/>
            <a:rect l="l" t="t" r="r" b="b"/>
            <a:pathLst>
              <a:path w="4235237" h="8523747">
                <a:moveTo>
                  <a:pt x="0" y="0"/>
                </a:moveTo>
                <a:lnTo>
                  <a:pt x="4235237" y="0"/>
                </a:lnTo>
                <a:lnTo>
                  <a:pt x="4235237" y="8523748"/>
                </a:lnTo>
                <a:lnTo>
                  <a:pt x="0" y="8523748"/>
                </a:lnTo>
                <a:lnTo>
                  <a:pt x="0" y="0"/>
                </a:lnTo>
                <a:close/>
              </a:path>
            </a:pathLst>
          </a:custGeom>
          <a:blipFill>
            <a:blip r:embed="rId4"/>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63459"/>
        </a:solidFill>
        <a:effectLst/>
      </p:bgPr>
    </p:bg>
    <p:spTree>
      <p:nvGrpSpPr>
        <p:cNvPr id="1" name=""/>
        <p:cNvGrpSpPr/>
        <p:nvPr/>
      </p:nvGrpSpPr>
      <p:grpSpPr>
        <a:xfrm>
          <a:off x="0" y="0"/>
          <a:ext cx="0" cy="0"/>
          <a:chOff x="0" y="0"/>
          <a:chExt cx="0" cy="0"/>
        </a:xfrm>
      </p:grpSpPr>
      <p:sp>
        <p:nvSpPr>
          <p:cNvPr id="2" name="Freeform 2"/>
          <p:cNvSpPr/>
          <p:nvPr/>
        </p:nvSpPr>
        <p:spPr>
          <a:xfrm rot="3941441">
            <a:off x="11577215" y="1428845"/>
            <a:ext cx="14401564" cy="13231437"/>
          </a:xfrm>
          <a:custGeom>
            <a:avLst/>
            <a:gdLst/>
            <a:ahLst/>
            <a:cxnLst/>
            <a:rect l="l" t="t" r="r" b="b"/>
            <a:pathLst>
              <a:path w="14401564" h="13231437">
                <a:moveTo>
                  <a:pt x="0" y="0"/>
                </a:moveTo>
                <a:lnTo>
                  <a:pt x="14401564" y="0"/>
                </a:lnTo>
                <a:lnTo>
                  <a:pt x="14401564" y="13231437"/>
                </a:lnTo>
                <a:lnTo>
                  <a:pt x="0" y="13231437"/>
                </a:lnTo>
                <a:lnTo>
                  <a:pt x="0" y="0"/>
                </a:lnTo>
                <a:close/>
              </a:path>
            </a:pathLst>
          </a:custGeom>
          <a:blipFill>
            <a:blip r:embed="rId2"/>
            <a:stretch>
              <a:fillRect/>
            </a:stretch>
          </a:blipFill>
        </p:spPr>
      </p:sp>
      <p:sp>
        <p:nvSpPr>
          <p:cNvPr id="3" name="Freeform 3"/>
          <p:cNvSpPr/>
          <p:nvPr/>
        </p:nvSpPr>
        <p:spPr>
          <a:xfrm rot="-3429081">
            <a:off x="-8370255" y="-5309523"/>
            <a:ext cx="14401564" cy="13231437"/>
          </a:xfrm>
          <a:custGeom>
            <a:avLst/>
            <a:gdLst/>
            <a:ahLst/>
            <a:cxnLst/>
            <a:rect l="l" t="t" r="r" b="b"/>
            <a:pathLst>
              <a:path w="14401564" h="13231437">
                <a:moveTo>
                  <a:pt x="0" y="0"/>
                </a:moveTo>
                <a:lnTo>
                  <a:pt x="14401564" y="0"/>
                </a:lnTo>
                <a:lnTo>
                  <a:pt x="14401564" y="13231437"/>
                </a:lnTo>
                <a:lnTo>
                  <a:pt x="0" y="13231437"/>
                </a:lnTo>
                <a:lnTo>
                  <a:pt x="0" y="0"/>
                </a:lnTo>
                <a:close/>
              </a:path>
            </a:pathLst>
          </a:custGeom>
          <a:blipFill>
            <a:blip r:embed="rId2">
              <a:alphaModFix amt="44999"/>
            </a:blip>
            <a:stretch>
              <a:fillRect/>
            </a:stretch>
          </a:blipFill>
        </p:spPr>
      </p:sp>
      <p:sp>
        <p:nvSpPr>
          <p:cNvPr id="4" name="TextBox 4"/>
          <p:cNvSpPr txBox="1"/>
          <p:nvPr/>
        </p:nvSpPr>
        <p:spPr>
          <a:xfrm>
            <a:off x="2979926" y="364172"/>
            <a:ext cx="12328148" cy="1052197"/>
          </a:xfrm>
          <a:prstGeom prst="rect">
            <a:avLst/>
          </a:prstGeom>
        </p:spPr>
        <p:txBody>
          <a:bodyPr lIns="0" tIns="0" rIns="0" bIns="0" rtlCol="0" anchor="t">
            <a:spAutoFit/>
          </a:bodyPr>
          <a:lstStyle/>
          <a:p>
            <a:pPr marL="0" lvl="0" indent="0" algn="ctr">
              <a:lnSpc>
                <a:spcPts val="7300"/>
              </a:lnSpc>
            </a:pPr>
            <a:r>
              <a:rPr lang="en-US" sz="7300" dirty="0">
                <a:solidFill>
                  <a:srgbClr val="FFFFFF"/>
                </a:solidFill>
                <a:latin typeface="Maharlika"/>
              </a:rPr>
              <a:t>Phone Interface</a:t>
            </a:r>
          </a:p>
        </p:txBody>
      </p:sp>
      <p:sp>
        <p:nvSpPr>
          <p:cNvPr id="5" name="Freeform 5"/>
          <p:cNvSpPr/>
          <p:nvPr/>
        </p:nvSpPr>
        <p:spPr>
          <a:xfrm>
            <a:off x="6870938" y="1468120"/>
            <a:ext cx="4207377" cy="8575546"/>
          </a:xfrm>
          <a:custGeom>
            <a:avLst/>
            <a:gdLst/>
            <a:ahLst/>
            <a:cxnLst/>
            <a:rect l="l" t="t" r="r" b="b"/>
            <a:pathLst>
              <a:path w="4207377" h="8575546">
                <a:moveTo>
                  <a:pt x="0" y="0"/>
                </a:moveTo>
                <a:lnTo>
                  <a:pt x="4207377" y="0"/>
                </a:lnTo>
                <a:lnTo>
                  <a:pt x="4207377" y="8575546"/>
                </a:lnTo>
                <a:lnTo>
                  <a:pt x="0" y="8575546"/>
                </a:lnTo>
                <a:lnTo>
                  <a:pt x="0" y="0"/>
                </a:lnTo>
                <a:close/>
              </a:path>
            </a:pathLst>
          </a:custGeom>
          <a:blipFill>
            <a:blip r:embed="rId3"/>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126</Words>
  <Application>Microsoft Office PowerPoint</Application>
  <PresentationFormat>Custom</PresentationFormat>
  <Paragraphs>28</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Maharlika</vt:lpstr>
      <vt:lpstr>Fahkwang</vt:lpstr>
      <vt:lpstr>Fahkwang Extra-Light</vt:lpstr>
      <vt:lpstr>Fahkwang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Irrigation System</dc:title>
  <cp:lastModifiedBy>Samson J</cp:lastModifiedBy>
  <cp:revision>4</cp:revision>
  <dcterms:created xsi:type="dcterms:W3CDTF">2006-08-16T00:00:00Z</dcterms:created>
  <dcterms:modified xsi:type="dcterms:W3CDTF">2025-06-05T17:56:52Z</dcterms:modified>
  <dc:identifier>DAFzVLLrtGg</dc:identifier>
</cp:coreProperties>
</file>